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1" r:id="rId3"/>
    <p:sldId id="272" r:id="rId4"/>
    <p:sldId id="257" r:id="rId5"/>
    <p:sldId id="282" r:id="rId6"/>
    <p:sldId id="258" r:id="rId7"/>
    <p:sldId id="274" r:id="rId8"/>
    <p:sldId id="275" r:id="rId9"/>
    <p:sldId id="276" r:id="rId10"/>
    <p:sldId id="277" r:id="rId11"/>
    <p:sldId id="278" r:id="rId12"/>
    <p:sldId id="279" r:id="rId13"/>
    <p:sldId id="280" r:id="rId14"/>
    <p:sldId id="281" r:id="rId15"/>
    <p:sldId id="28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D2D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28" autoAdjust="0"/>
    <p:restoredTop sz="94660"/>
  </p:normalViewPr>
  <p:slideViewPr>
    <p:cSldViewPr>
      <p:cViewPr>
        <p:scale>
          <a:sx n="70" d="100"/>
          <a:sy n="70" d="100"/>
        </p:scale>
        <p:origin x="-72"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pluto-0314\2019-data\SFlaiano\bottle%20rocket%20graph.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b="1" i="0" u="none" strike="noStrike" baseline="0">
                <a:solidFill>
                  <a:srgbClr val="000000"/>
                </a:solidFill>
                <a:latin typeface="Arial"/>
                <a:ea typeface="Arial"/>
                <a:cs typeface="Arial"/>
              </a:defRPr>
            </a:pPr>
            <a:r>
              <a:rPr lang="en-US" sz="2400"/>
              <a:t>Calculation Data</a:t>
            </a:r>
          </a:p>
        </c:rich>
      </c:tx>
      <c:layout>
        <c:manualLayout>
          <c:xMode val="edge"/>
          <c:yMode val="edge"/>
          <c:x val="0.30457458442694701"/>
          <c:y val="6.3513612337983319E-2"/>
        </c:manualLayout>
      </c:layout>
      <c:spPr>
        <a:noFill/>
        <a:ln w="25400">
          <a:noFill/>
        </a:ln>
      </c:spPr>
    </c:title>
    <c:plotArea>
      <c:layout>
        <c:manualLayout>
          <c:layoutTarget val="inner"/>
          <c:xMode val="edge"/>
          <c:yMode val="edge"/>
          <c:x val="0.22184534625479535"/>
          <c:y val="0.20108458554234532"/>
          <c:w val="0.45694442040898725"/>
          <c:h val="0.31686670640273595"/>
        </c:manualLayout>
      </c:layout>
      <c:barChart>
        <c:barDir val="col"/>
        <c:grouping val="clustered"/>
        <c:ser>
          <c:idx val="0"/>
          <c:order val="0"/>
          <c:tx>
            <c:strRef>
              <c:f>Sheet1!$B$1</c:f>
              <c:strCache>
                <c:ptCount val="1"/>
                <c:pt idx="0">
                  <c:v>Time in seconds-air</c:v>
                </c:pt>
              </c:strCache>
            </c:strRef>
          </c:tx>
          <c:spPr>
            <a:solidFill>
              <a:srgbClr val="9999FF"/>
            </a:solidFill>
            <a:ln w="12700">
              <a:solidFill>
                <a:srgbClr val="000000"/>
              </a:solidFill>
              <a:prstDash val="solid"/>
            </a:ln>
          </c:spPr>
          <c:cat>
            <c:strRef>
              <c:f>Sheet1!$A$2:$A$8</c:f>
              <c:strCache>
                <c:ptCount val="7"/>
                <c:pt idx="0">
                  <c:v>group 1</c:v>
                </c:pt>
                <c:pt idx="1">
                  <c:v>group 2</c:v>
                </c:pt>
                <c:pt idx="2">
                  <c:v>group 3</c:v>
                </c:pt>
                <c:pt idx="3">
                  <c:v>group 4</c:v>
                </c:pt>
                <c:pt idx="4">
                  <c:v>group 5</c:v>
                </c:pt>
                <c:pt idx="5">
                  <c:v>group 6</c:v>
                </c:pt>
                <c:pt idx="6">
                  <c:v>group 7</c:v>
                </c:pt>
              </c:strCache>
            </c:strRef>
          </c:cat>
          <c:val>
            <c:numRef>
              <c:f>Sheet1!$B$2:$B$8</c:f>
              <c:numCache>
                <c:formatCode>General</c:formatCode>
                <c:ptCount val="7"/>
                <c:pt idx="0">
                  <c:v>2.2000000000000002</c:v>
                </c:pt>
                <c:pt idx="1">
                  <c:v>2.64</c:v>
                </c:pt>
                <c:pt idx="2">
                  <c:v>2.68</c:v>
                </c:pt>
                <c:pt idx="3">
                  <c:v>2.1</c:v>
                </c:pt>
                <c:pt idx="4">
                  <c:v>3.11</c:v>
                </c:pt>
                <c:pt idx="5">
                  <c:v>2.79</c:v>
                </c:pt>
                <c:pt idx="6">
                  <c:v>2.3299999999999987</c:v>
                </c:pt>
              </c:numCache>
            </c:numRef>
          </c:val>
        </c:ser>
        <c:ser>
          <c:idx val="1"/>
          <c:order val="1"/>
          <c:tx>
            <c:strRef>
              <c:f>Sheet1!$C$1</c:f>
              <c:strCache>
                <c:ptCount val="1"/>
                <c:pt idx="0">
                  <c:v>Time in seconds -  water</c:v>
                </c:pt>
              </c:strCache>
            </c:strRef>
          </c:tx>
          <c:spPr>
            <a:solidFill>
              <a:srgbClr val="7030A0"/>
            </a:solidFill>
            <a:ln w="12700">
              <a:solidFill>
                <a:srgbClr val="C00000"/>
              </a:solidFill>
              <a:prstDash val="solid"/>
            </a:ln>
          </c:spPr>
          <c:cat>
            <c:strRef>
              <c:f>Sheet1!$A$2:$A$8</c:f>
              <c:strCache>
                <c:ptCount val="7"/>
                <c:pt idx="0">
                  <c:v>group 1</c:v>
                </c:pt>
                <c:pt idx="1">
                  <c:v>group 2</c:v>
                </c:pt>
                <c:pt idx="2">
                  <c:v>group 3</c:v>
                </c:pt>
                <c:pt idx="3">
                  <c:v>group 4</c:v>
                </c:pt>
                <c:pt idx="4">
                  <c:v>group 5</c:v>
                </c:pt>
                <c:pt idx="5">
                  <c:v>group 6</c:v>
                </c:pt>
                <c:pt idx="6">
                  <c:v>group 7</c:v>
                </c:pt>
              </c:strCache>
            </c:strRef>
          </c:cat>
          <c:val>
            <c:numRef>
              <c:f>Sheet1!$C$2:$C$8</c:f>
              <c:numCache>
                <c:formatCode>General</c:formatCode>
                <c:ptCount val="7"/>
                <c:pt idx="0">
                  <c:v>3.63</c:v>
                </c:pt>
                <c:pt idx="1">
                  <c:v>4.76</c:v>
                </c:pt>
                <c:pt idx="2">
                  <c:v>3.53</c:v>
                </c:pt>
                <c:pt idx="3">
                  <c:v>4</c:v>
                </c:pt>
                <c:pt idx="4">
                  <c:v>3.6</c:v>
                </c:pt>
                <c:pt idx="5">
                  <c:v>3.62</c:v>
                </c:pt>
                <c:pt idx="6">
                  <c:v>3.4499999999999997</c:v>
                </c:pt>
              </c:numCache>
            </c:numRef>
          </c:val>
        </c:ser>
        <c:axId val="84022784"/>
        <c:axId val="84049920"/>
      </c:barChart>
      <c:catAx>
        <c:axId val="84022784"/>
        <c:scaling>
          <c:orientation val="minMax"/>
        </c:scaling>
        <c:axPos val="b"/>
        <c:title>
          <c:tx>
            <c:rich>
              <a:bodyPr/>
              <a:lstStyle/>
              <a:p>
                <a:pPr>
                  <a:defRPr sz="2800" b="1" i="0" u="none" strike="noStrike" baseline="0">
                    <a:solidFill>
                      <a:srgbClr val="000000"/>
                    </a:solidFill>
                    <a:latin typeface="Arial"/>
                    <a:ea typeface="Arial"/>
                    <a:cs typeface="Arial"/>
                  </a:defRPr>
                </a:pPr>
                <a:r>
                  <a:rPr lang="en-US" sz="2800"/>
                  <a:t>Groups</a:t>
                </a:r>
              </a:p>
            </c:rich>
          </c:tx>
          <c:layout>
            <c:manualLayout>
              <c:xMode val="edge"/>
              <c:yMode val="edge"/>
              <c:x val="0.37575841481353289"/>
              <c:y val="0.80513180872311274"/>
            </c:manualLayout>
          </c:layout>
          <c:spPr>
            <a:noFill/>
            <a:ln w="25400">
              <a:noFill/>
            </a:ln>
          </c:spPr>
        </c:title>
        <c:numFmt formatCode="General" sourceLinked="1"/>
        <c:tickLblPos val="nextTo"/>
        <c:spPr>
          <a:ln w="3175">
            <a:solidFill>
              <a:srgbClr val="000000"/>
            </a:solidFill>
            <a:prstDash val="solid"/>
          </a:ln>
        </c:spPr>
        <c:txPr>
          <a:bodyPr rot="-2700000" vert="horz"/>
          <a:lstStyle/>
          <a:p>
            <a:pPr>
              <a:defRPr sz="2400" b="0" i="0" u="none" strike="noStrike" baseline="0">
                <a:solidFill>
                  <a:srgbClr val="000000"/>
                </a:solidFill>
                <a:latin typeface="Arial"/>
                <a:ea typeface="Arial"/>
                <a:cs typeface="Arial"/>
              </a:defRPr>
            </a:pPr>
            <a:endParaRPr lang="en-US"/>
          </a:p>
        </c:txPr>
        <c:crossAx val="84049920"/>
        <c:crosses val="autoZero"/>
        <c:auto val="1"/>
        <c:lblAlgn val="ctr"/>
        <c:lblOffset val="100"/>
        <c:tickLblSkip val="1"/>
        <c:tickMarkSkip val="1"/>
      </c:catAx>
      <c:valAx>
        <c:axId val="84049920"/>
        <c:scaling>
          <c:orientation val="minMax"/>
        </c:scaling>
        <c:axPos val="l"/>
        <c:majorGridlines>
          <c:spPr>
            <a:ln w="3175">
              <a:solidFill>
                <a:srgbClr val="000000"/>
              </a:solidFill>
              <a:prstDash val="solid"/>
            </a:ln>
          </c:spPr>
        </c:majorGridlines>
        <c:title>
          <c:tx>
            <c:rich>
              <a:bodyPr/>
              <a:lstStyle/>
              <a:p>
                <a:pPr>
                  <a:defRPr sz="2400" b="1" i="0" u="none" strike="noStrike" baseline="0">
                    <a:solidFill>
                      <a:srgbClr val="000000"/>
                    </a:solidFill>
                    <a:latin typeface="Arial"/>
                    <a:ea typeface="Arial"/>
                    <a:cs typeface="Arial"/>
                  </a:defRPr>
                </a:pPr>
                <a:r>
                  <a:rPr lang="en-US" sz="2400"/>
                  <a:t>Seconds</a:t>
                </a:r>
              </a:p>
            </c:rich>
          </c:tx>
          <c:layout>
            <c:manualLayout>
              <c:xMode val="edge"/>
              <c:yMode val="edge"/>
              <c:x val="4.8484900925845932E-2"/>
              <c:y val="0.26666792148989382"/>
            </c:manualLayout>
          </c:layout>
          <c:spPr>
            <a:noFill/>
            <a:ln w="25400">
              <a:noFill/>
            </a:ln>
          </c:spPr>
        </c:title>
        <c:numFmt formatCode="General"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84022784"/>
        <c:crosses val="autoZero"/>
        <c:crossBetween val="between"/>
      </c:valAx>
      <c:spPr>
        <a:solidFill>
          <a:srgbClr val="C0C0C0"/>
        </a:solidFill>
        <a:ln w="12700">
          <a:solidFill>
            <a:srgbClr val="808080"/>
          </a:solidFill>
          <a:prstDash val="solid"/>
        </a:ln>
      </c:spPr>
    </c:plotArea>
    <c:legend>
      <c:legendPos val="r"/>
      <c:legendEntry>
        <c:idx val="0"/>
        <c:txPr>
          <a:bodyPr/>
          <a:lstStyle/>
          <a:p>
            <a:pPr>
              <a:defRPr sz="2000" b="0" i="0" u="none" strike="noStrike" baseline="0">
                <a:solidFill>
                  <a:srgbClr val="000000"/>
                </a:solidFill>
                <a:latin typeface="Arial"/>
                <a:ea typeface="Arial"/>
                <a:cs typeface="Arial"/>
              </a:defRPr>
            </a:pPr>
            <a:endParaRPr lang="en-US"/>
          </a:p>
        </c:txPr>
      </c:legendEntry>
      <c:legendEntry>
        <c:idx val="1"/>
        <c:txPr>
          <a:bodyPr/>
          <a:lstStyle/>
          <a:p>
            <a:pPr>
              <a:defRPr sz="2000" b="0" i="0" u="none" strike="noStrike" baseline="0">
                <a:solidFill>
                  <a:srgbClr val="000000"/>
                </a:solidFill>
                <a:latin typeface="Arial"/>
                <a:ea typeface="Arial"/>
                <a:cs typeface="Arial"/>
              </a:defRPr>
            </a:pPr>
            <a:endParaRPr lang="en-US"/>
          </a:p>
        </c:txPr>
      </c:legendEntry>
      <c:layout>
        <c:manualLayout>
          <c:xMode val="edge"/>
          <c:yMode val="edge"/>
          <c:x val="0.71212338842260059"/>
          <c:y val="0.31795045539626338"/>
          <c:w val="0.26363704536932875"/>
          <c:h val="0.54872081228890401"/>
        </c:manualLayout>
      </c:layout>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chart>
  <c:spPr>
    <a:gradFill rotWithShape="0">
      <a:gsLst>
        <a:gs pos="0">
          <a:srgbClr val="5E9EFF"/>
        </a:gs>
        <a:gs pos="39999">
          <a:srgbClr val="85C2FF"/>
        </a:gs>
        <a:gs pos="70000">
          <a:srgbClr val="C4D6EB"/>
        </a:gs>
        <a:gs pos="100000">
          <a:srgbClr val="FFEBFA"/>
        </a:gs>
      </a:gsLst>
      <a:lin ang="5400000" scaled="0"/>
    </a:gradFill>
    <a:ln w="25400">
      <a:solidFill>
        <a:schemeClr val="accent6">
          <a:lumMod val="75000"/>
        </a:schemeClr>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5E108D7-66A0-4E2A-8E1A-97E725B5C76A}" type="datetimeFigureOut">
              <a:rPr lang="en-US" smtClean="0"/>
              <a:pPr/>
              <a:t>10/26/2011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795029C-6B69-44EC-956E-3691EDB2C00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E5E108D7-66A0-4E2A-8E1A-97E725B5C76A}" type="datetimeFigureOut">
              <a:rPr lang="en-US" smtClean="0"/>
              <a:pPr/>
              <a:t>10/26/2011</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795029C-6B69-44EC-956E-3691EDB2C0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5E108D7-66A0-4E2A-8E1A-97E725B5C76A}" type="datetimeFigureOut">
              <a:rPr lang="en-US" smtClean="0"/>
              <a:pPr/>
              <a:t>10/26/2011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795029C-6B69-44EC-956E-3691EDB2C00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5E108D7-66A0-4E2A-8E1A-97E725B5C76A}" type="datetimeFigureOut">
              <a:rPr lang="en-US" smtClean="0"/>
              <a:pPr/>
              <a:t>10/26/2011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95029C-6B69-44EC-956E-3691EDB2C0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E5E108D7-66A0-4E2A-8E1A-97E725B5C76A}" type="datetimeFigureOut">
              <a:rPr lang="en-US" smtClean="0"/>
              <a:pPr/>
              <a:t>10/26/2011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95029C-6B69-44EC-956E-3691EDB2C00F}"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5E108D7-66A0-4E2A-8E1A-97E725B5C76A}" type="datetimeFigureOut">
              <a:rPr lang="en-US" smtClean="0"/>
              <a:pPr/>
              <a:t>10/26/2011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795029C-6B69-44EC-956E-3691EDB2C00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wmf"/><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1"/>
          </a:solidFill>
        </p:spPr>
        <p:txBody>
          <a:bodyPr/>
          <a:lstStyle/>
          <a:p>
            <a:pPr algn="ctr"/>
            <a:r>
              <a:rPr lang="en-US" dirty="0" smtClean="0"/>
              <a:t>The </a:t>
            </a:r>
            <a:r>
              <a:rPr lang="en-US" smtClean="0"/>
              <a:t>high flyers</a:t>
            </a:r>
            <a:endParaRPr lang="en-US"/>
          </a:p>
        </p:txBody>
      </p:sp>
      <p:sp>
        <p:nvSpPr>
          <p:cNvPr id="3" name="Subtitle 2"/>
          <p:cNvSpPr>
            <a:spLocks noGrp="1"/>
          </p:cNvSpPr>
          <p:nvPr>
            <p:ph type="subTitle" idx="1"/>
          </p:nvPr>
        </p:nvSpPr>
        <p:spPr/>
        <p:txBody>
          <a:bodyPr>
            <a:normAutofit/>
          </a:bodyPr>
          <a:lstStyle/>
          <a:p>
            <a:pPr algn="ctr"/>
            <a:r>
              <a:rPr lang="en-US" sz="2800" dirty="0" smtClean="0"/>
              <a:t>By Harry, </a:t>
            </a:r>
            <a:r>
              <a:rPr lang="en-US" sz="2800" dirty="0" err="1" smtClean="0"/>
              <a:t>Carisa</a:t>
            </a:r>
            <a:r>
              <a:rPr lang="en-US" sz="2800" dirty="0" smtClean="0"/>
              <a:t>, Anna, and Sam</a:t>
            </a:r>
            <a:endParaRPr lang="en-US" sz="2800" dirty="0"/>
          </a:p>
        </p:txBody>
      </p:sp>
      <p:pic>
        <p:nvPicPr>
          <p:cNvPr id="5" name="Picture 7" descr="C:\Documents and Settings\sflaiano\Local Settings\Temporary Internet Files\Content.IE5\14NUL4WT\MC900434719[1].png"/>
          <p:cNvPicPr>
            <a:picLocks noChangeAspect="1" noChangeArrowheads="1"/>
          </p:cNvPicPr>
          <p:nvPr/>
        </p:nvPicPr>
        <p:blipFill>
          <a:blip r:embed="rId2" cstate="print"/>
          <a:srcRect/>
          <a:stretch>
            <a:fillRect/>
          </a:stretch>
        </p:blipFill>
        <p:spPr bwMode="auto">
          <a:xfrm>
            <a:off x="4495800" y="609600"/>
            <a:ext cx="2285714" cy="228571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descr="H:\Frassenei rocket\IMG_0363.JPG"/>
          <p:cNvPicPr>
            <a:picLocks noChangeAspect="1" noChangeArrowheads="1"/>
          </p:cNvPicPr>
          <p:nvPr/>
        </p:nvPicPr>
        <p:blipFill>
          <a:blip r:embed="rId2" cstate="print"/>
          <a:srcRect t="40541"/>
          <a:stretch>
            <a:fillRect/>
          </a:stretch>
        </p:blipFill>
        <p:spPr bwMode="auto">
          <a:xfrm>
            <a:off x="3733800" y="2133600"/>
            <a:ext cx="4187536" cy="2362200"/>
          </a:xfrm>
          <a:prstGeom prst="rect">
            <a:avLst/>
          </a:prstGeom>
          <a:noFill/>
        </p:spPr>
      </p:pic>
      <p:pic>
        <p:nvPicPr>
          <p:cNvPr id="5" name="Picture 9" descr="C:\Documents and Settings\sflaiano\Local Settings\Temporary Internet Files\Content.IE5\712ELYG9\MM900283552[1].gif"/>
          <p:cNvPicPr>
            <a:picLocks noGrp="1" noChangeAspect="1" noChangeArrowheads="1" noCrop="1"/>
          </p:cNvPicPr>
          <p:nvPr>
            <p:ph idx="1"/>
          </p:nvPr>
        </p:nvPicPr>
        <p:blipFill>
          <a:blip r:embed="rId3" cstate="print"/>
          <a:srcRect/>
          <a:stretch>
            <a:fillRect/>
          </a:stretch>
        </p:blipFill>
        <p:spPr bwMode="auto">
          <a:xfrm>
            <a:off x="2209800" y="2514600"/>
            <a:ext cx="762000" cy="733425"/>
          </a:xfrm>
          <a:prstGeom prst="rect">
            <a:avLst/>
          </a:prstGeom>
          <a:noFill/>
        </p:spPr>
      </p:pic>
      <p:pic>
        <p:nvPicPr>
          <p:cNvPr id="6" name="Picture 2" descr="C:\Documents and Settings\sflaiano\Local Settings\Temporary Internet Files\Content.IE5\7R71QGMX\MM900283552[1].gif"/>
          <p:cNvPicPr>
            <a:picLocks noChangeAspect="1" noChangeArrowheads="1" noCrop="1"/>
          </p:cNvPicPr>
          <p:nvPr/>
        </p:nvPicPr>
        <p:blipFill>
          <a:blip r:embed="rId3" cstate="print"/>
          <a:srcRect/>
          <a:stretch>
            <a:fillRect/>
          </a:stretch>
        </p:blipFill>
        <p:spPr bwMode="auto">
          <a:xfrm>
            <a:off x="304800" y="2057400"/>
            <a:ext cx="1143000" cy="1295400"/>
          </a:xfrm>
          <a:prstGeom prst="rect">
            <a:avLst/>
          </a:prstGeom>
          <a:noFill/>
        </p:spPr>
      </p:pic>
      <p:pic>
        <p:nvPicPr>
          <p:cNvPr id="7" name="Picture 4" descr="C:\Documents and Settings\sflaiano\Local Settings\Temporary Internet Files\Content.IE5\7R71QGMX\MC900237404[1].wmf"/>
          <p:cNvPicPr>
            <a:picLocks noChangeAspect="1" noChangeArrowheads="1"/>
          </p:cNvPicPr>
          <p:nvPr/>
        </p:nvPicPr>
        <p:blipFill>
          <a:blip r:embed="rId4" cstate="print"/>
          <a:srcRect/>
          <a:stretch>
            <a:fillRect/>
          </a:stretch>
        </p:blipFill>
        <p:spPr bwMode="auto">
          <a:xfrm>
            <a:off x="457200" y="3429000"/>
            <a:ext cx="3124200" cy="3602881"/>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7" descr="C:\Documents and Settings\sflaiano\Local Settings\Temporary Internet Files\Content.IE5\V86JL2W0\MC900360686[1].wmf"/>
          <p:cNvPicPr>
            <a:picLocks noGrp="1" noChangeAspect="1" noChangeArrowheads="1"/>
          </p:cNvPicPr>
          <p:nvPr>
            <p:ph idx="1"/>
          </p:nvPr>
        </p:nvPicPr>
        <p:blipFill>
          <a:blip r:embed="rId2" cstate="print"/>
          <a:srcRect/>
          <a:stretch>
            <a:fillRect/>
          </a:stretch>
        </p:blipFill>
        <p:spPr bwMode="auto">
          <a:xfrm>
            <a:off x="457200" y="4191000"/>
            <a:ext cx="2432644" cy="2419198"/>
          </a:xfrm>
          <a:prstGeom prst="rect">
            <a:avLst/>
          </a:prstGeom>
          <a:noFill/>
        </p:spPr>
      </p:pic>
      <p:pic>
        <p:nvPicPr>
          <p:cNvPr id="5" name="Picture 2" descr="C:\Documents and Settings\sflaiano\Local Settings\Temporary Internet Files\Content.IE5\WCXHXFMZ\MC900290359[1].wmf"/>
          <p:cNvPicPr>
            <a:picLocks noChangeAspect="1" noChangeArrowheads="1"/>
          </p:cNvPicPr>
          <p:nvPr/>
        </p:nvPicPr>
        <p:blipFill>
          <a:blip r:embed="rId3" cstate="print"/>
          <a:srcRect/>
          <a:stretch>
            <a:fillRect/>
          </a:stretch>
        </p:blipFill>
        <p:spPr bwMode="auto">
          <a:xfrm>
            <a:off x="3657600" y="2209800"/>
            <a:ext cx="4419600" cy="4114800"/>
          </a:xfrm>
          <a:prstGeom prst="rect">
            <a:avLst/>
          </a:prstGeom>
          <a:noFill/>
        </p:spPr>
      </p:pic>
      <p:pic>
        <p:nvPicPr>
          <p:cNvPr id="6" name="Picture 3" descr="C:\Documents and Settings\sflaiano\Local Settings\Temporary Internet Files\Content.IE5\A2LFOWNM\MC900083527[1].wmf"/>
          <p:cNvPicPr>
            <a:picLocks noChangeAspect="1" noChangeArrowheads="1"/>
          </p:cNvPicPr>
          <p:nvPr/>
        </p:nvPicPr>
        <p:blipFill>
          <a:blip r:embed="rId4" cstate="print"/>
          <a:srcRect/>
          <a:stretch>
            <a:fillRect/>
          </a:stretch>
        </p:blipFill>
        <p:spPr bwMode="auto">
          <a:xfrm>
            <a:off x="914400" y="762000"/>
            <a:ext cx="1799539" cy="166055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4" descr="C:\Documents and Settings\sflaiano\Local Settings\Temporary Internet Files\Content.IE5\01XMO0FF\MC900276194[1].wmf"/>
          <p:cNvPicPr>
            <a:picLocks noGrp="1" noChangeAspect="1" noChangeArrowheads="1"/>
          </p:cNvPicPr>
          <p:nvPr>
            <p:ph idx="1"/>
          </p:nvPr>
        </p:nvPicPr>
        <p:blipFill>
          <a:blip r:embed="rId2" cstate="print"/>
          <a:srcRect/>
          <a:stretch>
            <a:fillRect/>
          </a:stretch>
        </p:blipFill>
        <p:spPr bwMode="auto">
          <a:xfrm>
            <a:off x="3352800" y="152400"/>
            <a:ext cx="4671588" cy="4799846"/>
          </a:xfrm>
          <a:prstGeom prst="rect">
            <a:avLst/>
          </a:prstGeom>
          <a:noFill/>
        </p:spPr>
      </p:pic>
      <p:pic>
        <p:nvPicPr>
          <p:cNvPr id="5" name="Picture 2" descr="C:\Documents and Settings\sflaiano\Local Settings\Temporary Internet Files\Content.IE5\01XMO0FF\MP900178714[1].jpg"/>
          <p:cNvPicPr>
            <a:picLocks noChangeAspect="1" noChangeArrowheads="1"/>
          </p:cNvPicPr>
          <p:nvPr/>
        </p:nvPicPr>
        <p:blipFill>
          <a:blip r:embed="rId3" cstate="print"/>
          <a:srcRect/>
          <a:stretch>
            <a:fillRect/>
          </a:stretch>
        </p:blipFill>
        <p:spPr bwMode="auto">
          <a:xfrm>
            <a:off x="533400" y="1371600"/>
            <a:ext cx="2438400" cy="3139571"/>
          </a:xfrm>
          <a:prstGeom prst="rect">
            <a:avLst/>
          </a:prstGeom>
          <a:noFill/>
        </p:spPr>
      </p:pic>
      <p:pic>
        <p:nvPicPr>
          <p:cNvPr id="6" name="Picture 4" descr="C:\Documents and Settings\sflaiano\Local Settings\Temporary Internet Files\Content.IE5\14NUL4WT\MC900071211[1].wmf"/>
          <p:cNvPicPr>
            <a:picLocks noChangeAspect="1" noChangeArrowheads="1"/>
          </p:cNvPicPr>
          <p:nvPr/>
        </p:nvPicPr>
        <p:blipFill>
          <a:blip r:embed="rId4" cstate="print"/>
          <a:srcRect/>
          <a:stretch>
            <a:fillRect/>
          </a:stretch>
        </p:blipFill>
        <p:spPr bwMode="auto">
          <a:xfrm>
            <a:off x="2819400" y="4267200"/>
            <a:ext cx="1793119" cy="25908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5" descr="C:\Documents and Settings\sflaiano\Local Settings\Temporary Internet Files\Content.IE5\14NUL4WT\MC900055209[1].wmf"/>
          <p:cNvPicPr>
            <a:picLocks noGrp="1" noChangeAspect="1" noChangeArrowheads="1"/>
          </p:cNvPicPr>
          <p:nvPr>
            <p:ph idx="1"/>
          </p:nvPr>
        </p:nvPicPr>
        <p:blipFill>
          <a:blip r:embed="rId2" cstate="print"/>
          <a:srcRect/>
          <a:stretch>
            <a:fillRect/>
          </a:stretch>
        </p:blipFill>
        <p:spPr bwMode="auto">
          <a:xfrm>
            <a:off x="4953000" y="2895600"/>
            <a:ext cx="2552700" cy="3241424"/>
          </a:xfrm>
          <a:prstGeom prst="rect">
            <a:avLst/>
          </a:prstGeom>
          <a:noFill/>
        </p:spPr>
      </p:pic>
      <p:pic>
        <p:nvPicPr>
          <p:cNvPr id="5" name="Picture 3" descr="C:\Documents and Settings\sflaiano\Local Settings\Temporary Internet Files\Content.IE5\712ELYG9\MC900083547[1].wmf"/>
          <p:cNvPicPr>
            <a:picLocks noChangeAspect="1" noChangeArrowheads="1"/>
          </p:cNvPicPr>
          <p:nvPr/>
        </p:nvPicPr>
        <p:blipFill>
          <a:blip r:embed="rId3" cstate="print"/>
          <a:srcRect/>
          <a:stretch>
            <a:fillRect/>
          </a:stretch>
        </p:blipFill>
        <p:spPr bwMode="auto">
          <a:xfrm>
            <a:off x="990600" y="990600"/>
            <a:ext cx="3444184" cy="280352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6" descr="C:\Documents and Settings\sflaiano\Local Settings\Temporary Internet Files\Content.IE5\HIJ4EC95\MM900283809[1].gif"/>
          <p:cNvPicPr>
            <a:picLocks noGrp="1" noChangeAspect="1" noChangeArrowheads="1" noCrop="1"/>
          </p:cNvPicPr>
          <p:nvPr>
            <p:ph idx="1"/>
          </p:nvPr>
        </p:nvPicPr>
        <p:blipFill>
          <a:blip r:embed="rId2" cstate="print"/>
          <a:srcRect/>
          <a:stretch>
            <a:fillRect/>
          </a:stretch>
        </p:blipFill>
        <p:spPr bwMode="auto">
          <a:xfrm>
            <a:off x="914400" y="228600"/>
            <a:ext cx="6327579" cy="6048422"/>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7" descr="C:\Documents and Settings\sflaiano\Local Settings\Temporary Internet Files\Content.IE5\14NUL4WT\MC900434719[1].png"/>
          <p:cNvPicPr>
            <a:picLocks noGrp="1" noChangeAspect="1" noChangeArrowheads="1"/>
          </p:cNvPicPr>
          <p:nvPr>
            <p:ph idx="1"/>
          </p:nvPr>
        </p:nvPicPr>
        <p:blipFill>
          <a:blip r:embed="rId2" cstate="print"/>
          <a:srcRect/>
          <a:stretch>
            <a:fillRect/>
          </a:stretch>
        </p:blipFill>
        <p:spPr bwMode="auto">
          <a:xfrm>
            <a:off x="1567656" y="1524000"/>
            <a:ext cx="3651901" cy="36519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Rocket Jobs</a:t>
            </a:r>
            <a:endParaRPr lang="en-US" b="1" dirty="0"/>
          </a:p>
        </p:txBody>
      </p:sp>
      <p:sp>
        <p:nvSpPr>
          <p:cNvPr id="3" name="Content Placeholder 2"/>
          <p:cNvSpPr>
            <a:spLocks noGrp="1"/>
          </p:cNvSpPr>
          <p:nvPr>
            <p:ph idx="1"/>
          </p:nvPr>
        </p:nvSpPr>
        <p:spPr/>
        <p:txBody>
          <a:bodyPr>
            <a:normAutofit/>
          </a:bodyPr>
          <a:lstStyle/>
          <a:p>
            <a:pPr>
              <a:buNone/>
            </a:pPr>
            <a:r>
              <a:rPr lang="en-US" sz="2800" dirty="0" smtClean="0"/>
              <a:t>Harry-  The Designer</a:t>
            </a:r>
          </a:p>
          <a:p>
            <a:pPr>
              <a:buNone/>
            </a:pPr>
            <a:endParaRPr lang="en-US" sz="2800" dirty="0" smtClean="0"/>
          </a:p>
          <a:p>
            <a:pPr>
              <a:buNone/>
            </a:pPr>
            <a:r>
              <a:rPr lang="en-US" sz="2800" dirty="0" smtClean="0"/>
              <a:t>Sam-  The Procedure Person</a:t>
            </a:r>
          </a:p>
          <a:p>
            <a:pPr>
              <a:buNone/>
            </a:pPr>
            <a:endParaRPr lang="en-US" sz="2800" dirty="0" smtClean="0"/>
          </a:p>
          <a:p>
            <a:pPr>
              <a:buNone/>
            </a:pPr>
            <a:r>
              <a:rPr lang="en-US" sz="2800" dirty="0" err="1" smtClean="0"/>
              <a:t>Carisa</a:t>
            </a:r>
            <a:r>
              <a:rPr lang="en-US" sz="2800" dirty="0" smtClean="0"/>
              <a:t>-  The Time Recorder and the Calculator Person</a:t>
            </a:r>
          </a:p>
          <a:p>
            <a:pPr>
              <a:buNone/>
            </a:pPr>
            <a:endParaRPr lang="en-US" sz="2800" dirty="0" smtClean="0"/>
          </a:p>
          <a:p>
            <a:pPr>
              <a:buNone/>
            </a:pPr>
            <a:r>
              <a:rPr lang="en-US" sz="2800" dirty="0" smtClean="0"/>
              <a:t>Anna-  The Folder Person</a:t>
            </a:r>
            <a:endParaRPr lang="en-US" sz="2800" dirty="0"/>
          </a:p>
        </p:txBody>
      </p:sp>
      <p:pic>
        <p:nvPicPr>
          <p:cNvPr id="4" name="Picture 2" descr="C:\Documents and Settings\sflaiano\Local Settings\Temporary Internet Files\Content.IE5\14NUL4WT\MC900156805[1].wmf"/>
          <p:cNvPicPr>
            <a:picLocks noChangeAspect="1" noChangeArrowheads="1"/>
          </p:cNvPicPr>
          <p:nvPr/>
        </p:nvPicPr>
        <p:blipFill>
          <a:blip r:embed="rId2" cstate="print"/>
          <a:srcRect/>
          <a:stretch>
            <a:fillRect/>
          </a:stretch>
        </p:blipFill>
        <p:spPr bwMode="auto">
          <a:xfrm>
            <a:off x="5105400" y="4343400"/>
            <a:ext cx="2658770" cy="19812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Scientific Method</a:t>
            </a:r>
            <a:endParaRPr lang="en-US" dirty="0"/>
          </a:p>
        </p:txBody>
      </p:sp>
      <p:sp>
        <p:nvSpPr>
          <p:cNvPr id="3" name="Content Placeholder 2"/>
          <p:cNvSpPr>
            <a:spLocks noGrp="1"/>
          </p:cNvSpPr>
          <p:nvPr>
            <p:ph idx="1"/>
          </p:nvPr>
        </p:nvSpPr>
        <p:spPr/>
        <p:txBody>
          <a:bodyPr/>
          <a:lstStyle/>
          <a:p>
            <a:pPr>
              <a:buNone/>
            </a:pPr>
            <a:r>
              <a:rPr lang="en-US" dirty="0" smtClean="0"/>
              <a:t>	Q:Which will go higher, water or air?</a:t>
            </a:r>
          </a:p>
          <a:p>
            <a:pPr>
              <a:buNone/>
            </a:pPr>
            <a:r>
              <a:rPr lang="en-US" dirty="0" smtClean="0"/>
              <a:t>    A: The water launches go higher because the water in the rocket acts as fuel for the rocket.</a:t>
            </a:r>
          </a:p>
          <a:p>
            <a:pPr>
              <a:buNone/>
            </a:pPr>
            <a:endParaRPr lang="en-US" dirty="0" smtClean="0"/>
          </a:p>
          <a:p>
            <a:pPr>
              <a:buNone/>
            </a:pPr>
            <a:r>
              <a:rPr lang="en-US" dirty="0" smtClean="0"/>
              <a:t>    Q:How does the rocket launch?</a:t>
            </a:r>
          </a:p>
          <a:p>
            <a:pPr>
              <a:buNone/>
            </a:pPr>
            <a:r>
              <a:rPr lang="en-US" dirty="0" smtClean="0"/>
              <a:t>	 A:The pressure from the air causes the rocket to shoot up.</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rgbClr val="CCCCFF"/>
              </a:gs>
              <a:gs pos="17999">
                <a:srgbClr val="99CCFF"/>
              </a:gs>
              <a:gs pos="36000">
                <a:srgbClr val="9966FF"/>
              </a:gs>
              <a:gs pos="61000">
                <a:srgbClr val="CC99FF"/>
              </a:gs>
              <a:gs pos="82001">
                <a:srgbClr val="99CCFF"/>
              </a:gs>
              <a:gs pos="100000">
                <a:srgbClr val="CCCCFF"/>
              </a:gs>
            </a:gsLst>
            <a:lin ang="5400000" scaled="0"/>
          </a:gradFill>
        </p:spPr>
        <p:txBody>
          <a:bodyPr>
            <a:normAutofit/>
          </a:bodyPr>
          <a:lstStyle/>
          <a:p>
            <a:pPr algn="ctr"/>
            <a:r>
              <a:rPr lang="en-US" b="1" dirty="0" smtClean="0">
                <a:solidFill>
                  <a:schemeClr val="tx1"/>
                </a:solidFill>
              </a:rPr>
              <a:t>Rocket Procedure</a:t>
            </a:r>
            <a:endParaRPr lang="en-US" b="1" dirty="0">
              <a:solidFill>
                <a:schemeClr val="tx1"/>
              </a:solidFill>
            </a:endParaRPr>
          </a:p>
        </p:txBody>
      </p:sp>
      <p:sp>
        <p:nvSpPr>
          <p:cNvPr id="3" name="Content Placeholder 2"/>
          <p:cNvSpPr>
            <a:spLocks noGrp="1"/>
          </p:cNvSpPr>
          <p:nvPr>
            <p:ph idx="1"/>
          </p:nvPr>
        </p:nvSpPr>
        <p:spPr/>
        <p:txBody>
          <a:bodyPr>
            <a:normAutofit fontScale="85000" lnSpcReduction="20000"/>
          </a:bodyPr>
          <a:lstStyle/>
          <a:p>
            <a:pPr lvl="0"/>
            <a:r>
              <a:rPr lang="en-US" dirty="0" smtClean="0"/>
              <a:t>We brought in soda bottles for our launches.</a:t>
            </a:r>
          </a:p>
          <a:p>
            <a:pPr lvl="0"/>
            <a:r>
              <a:rPr lang="en-US" dirty="0" smtClean="0"/>
              <a:t>We learned how to make a cone because we remembered our flash cards.</a:t>
            </a:r>
          </a:p>
          <a:p>
            <a:pPr lvl="0"/>
            <a:r>
              <a:rPr lang="en-US" dirty="0" smtClean="0"/>
              <a:t>We wrapped our rocket with construction paper.</a:t>
            </a:r>
          </a:p>
          <a:p>
            <a:pPr lvl="0"/>
            <a:r>
              <a:rPr lang="en-US" dirty="0" smtClean="0"/>
              <a:t>We made the fins for our rocket and we taped them on.</a:t>
            </a:r>
          </a:p>
          <a:p>
            <a:pPr lvl="0"/>
            <a:r>
              <a:rPr lang="en-US" dirty="0" smtClean="0"/>
              <a:t>We put bubble wrap inside the cone for our egg to survive .</a:t>
            </a:r>
          </a:p>
          <a:p>
            <a:pPr lvl="0"/>
            <a:r>
              <a:rPr lang="en-US" dirty="0" smtClean="0"/>
              <a:t>We put commander </a:t>
            </a:r>
            <a:r>
              <a:rPr lang="en-US" dirty="0" err="1" smtClean="0"/>
              <a:t>eggy</a:t>
            </a:r>
            <a:r>
              <a:rPr lang="en-US" dirty="0" smtClean="0"/>
              <a:t> inside the cone and taped it down.</a:t>
            </a:r>
          </a:p>
          <a:p>
            <a:pPr lvl="0"/>
            <a:r>
              <a:rPr lang="en-US" dirty="0" smtClean="0"/>
              <a:t>We got our timers and we went outside for the air launches!</a:t>
            </a:r>
          </a:p>
          <a:p>
            <a:pPr lvl="0"/>
            <a:r>
              <a:rPr lang="en-US" dirty="0" smtClean="0"/>
              <a:t>We made the fins into cardboard instead of paper.</a:t>
            </a:r>
          </a:p>
          <a:p>
            <a:pPr lvl="0"/>
            <a:r>
              <a:rPr lang="en-US" dirty="0" smtClean="0"/>
              <a:t>We finally launched with water and air.</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Materials Used</a:t>
            </a:r>
            <a:endParaRPr lang="en-US" dirty="0"/>
          </a:p>
        </p:txBody>
      </p:sp>
      <p:sp>
        <p:nvSpPr>
          <p:cNvPr id="3" name="Content Placeholder 2"/>
          <p:cNvSpPr>
            <a:spLocks noGrp="1"/>
          </p:cNvSpPr>
          <p:nvPr>
            <p:ph idx="1"/>
          </p:nvPr>
        </p:nvSpPr>
        <p:spPr/>
        <p:txBody>
          <a:bodyPr/>
          <a:lstStyle/>
          <a:p>
            <a:pPr algn="ctr"/>
            <a:r>
              <a:rPr lang="en-US" dirty="0" smtClean="0"/>
              <a:t>Soda bottle</a:t>
            </a:r>
          </a:p>
          <a:p>
            <a:pPr algn="ctr"/>
            <a:r>
              <a:rPr lang="en-US" dirty="0" smtClean="0"/>
              <a:t>Cardboard</a:t>
            </a:r>
          </a:p>
          <a:p>
            <a:pPr algn="ctr"/>
            <a:r>
              <a:rPr lang="en-US" dirty="0" smtClean="0"/>
              <a:t>Construction paper</a:t>
            </a:r>
          </a:p>
          <a:p>
            <a:pPr algn="ctr"/>
            <a:r>
              <a:rPr lang="en-US" dirty="0" smtClean="0"/>
              <a:t>Bubble wrap</a:t>
            </a:r>
          </a:p>
          <a:p>
            <a:pPr algn="ctr"/>
            <a:r>
              <a:rPr lang="en-US" dirty="0" smtClean="0"/>
              <a:t>One egg</a:t>
            </a:r>
          </a:p>
          <a:p>
            <a:pPr algn="ctr">
              <a:buNone/>
            </a:pPr>
            <a:endParaRPr lang="en-US" dirty="0"/>
          </a:p>
        </p:txBody>
      </p:sp>
      <p:pic>
        <p:nvPicPr>
          <p:cNvPr id="4" name="Picture 5" descr="C:\Documents and Settings\sflaiano\Local Settings\Temporary Internet Files\Content.IE5\01XMO0FF\MC900150849[1].wmf"/>
          <p:cNvPicPr>
            <a:picLocks noChangeAspect="1" noChangeArrowheads="1"/>
          </p:cNvPicPr>
          <p:nvPr/>
        </p:nvPicPr>
        <p:blipFill>
          <a:blip r:embed="rId2" cstate="print"/>
          <a:srcRect/>
          <a:stretch>
            <a:fillRect/>
          </a:stretch>
        </p:blipFill>
        <p:spPr bwMode="auto">
          <a:xfrm>
            <a:off x="6019800" y="4724400"/>
            <a:ext cx="1191463" cy="175747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3.05556E-6 -3.33333E-6 C 0.01198 -0.02153 0.0184 -0.04884 0.02726 -0.07268 C 0.03264 -0.08704 0.03889 -0.10185 0.05 -0.10903 C 0.05399 -0.125 0.0651 -0.13449 0.07587 -0.14143 C 0.07778 -0.14421 0.07969 -0.14699 0.08177 -0.14954 C 0.08368 -0.15185 0.08611 -0.15324 0.08785 -0.15555 C 0.0901 -0.15856 0.09184 -0.1625 0.09392 -0.16574 C 0.09479 -0.16713 0.09601 -0.16829 0.09705 -0.16967 C 0.09149 -0.18032 0.08958 -0.17986 0.08038 -0.18796 C 0.0776 -0.19028 0.07552 -0.19375 0.07274 -0.19606 C 0.06684 -0.20116 0.06059 -0.20555 0.05451 -0.21018 C 0.04514 -0.21736 0.0342 -0.21875 0.02431 -0.2243 C 0.01458 -0.22986 0.00608 -0.23588 -0.00451 -0.23842 C -0.02726 -0.25 -0.04514 -0.26944 -0.0651 -0.2868 C -0.06163 -0.29421 -0.05781 -0.29745 -0.05295 -0.30301 C -0.04583 -0.31134 -0.03941 -0.31967 -0.03177 -0.32731 C -0.02292 -0.33634 -0.0158 -0.34722 -0.00608 -0.35347 C 0.01736 -0.38472 0.06042 -0.38125 0.09097 -0.38588 C 0.10243 -0.39606 0.10313 -0.39143 0.09254 -0.4 C 0.0875 -0.40949 0.07604 -0.41458 0.06823 -0.42014 C 0.06129 -0.425 0.05469 -0.43217 0.04705 -0.43449 C 0.04149 -0.43611 0.03854 -0.43657 0.03333 -0.44051 C 0.02257 -0.44838 0.03229 -0.4456 0.01979 -0.45046 C 0.01111 -0.45393 0.00243 -0.45671 -0.00608 -0.46065 C -0.01337 -0.47037 -0.02483 -0.47361 -0.0349 -0.47685 C -0.03941 -0.47824 -0.04844 -0.48079 -0.04844 -0.48079 C -0.01632 -0.50694 0.01337 -0.53704 0.04705 -0.55995 C 0.04931 -0.56134 0.05087 -0.56412 0.05313 -0.56574 C 0.0592 -0.57037 0.06771 -0.57129 0.07431 -0.57384 C 0.07934 -0.57569 0.08941 -0.57986 0.08941 -0.57986 C 0.07674 -0.59097 0.06233 -0.59815 0.05 -0.61018 C 0.0408 -0.61921 0.03125 -0.62801 0.02274 -0.63842 C 0.02014 -0.64167 0.01823 -0.64629 0.0151 -0.64861 C 0.00729 -0.65463 -0.00625 -0.65694 -0.0151 -0.65856 C -0.02621 -0.65787 -0.0375 -0.65463 -0.04844 -0.65671 C -0.05052 -0.65717 -0.04809 -0.66227 -0.04687 -0.66458 C -0.04496 -0.66852 -0.04219 -0.67176 -0.03941 -0.67477 C -0.03403 -0.68055 -0.02465 -0.69004 -0.01823 -0.69305 C -0.0092 -0.7044 -0.02292 -0.68842 -0.00903 -0.69907 C 0.00504 -0.70972 -0.01458 -0.70162 0.00156 -0.70717 C -0.03611 -0.72268 -0.03889 -0.71759 -0.08941 -0.71921 C -0.11302 -0.72384 -0.13437 -0.73727 -0.15746 -0.74352 C -0.16076 -0.74444 -0.18663 -0.74722 -0.18941 -0.74745 C -0.2059 -0.75509 -0.22951 -0.74213 -0.24687 -0.73935 C -0.25903 -0.73981 -0.30573 -0.7412 -0.32413 -0.74352 C -0.33576 -0.74491 -0.3474 -0.7493 -0.35903 -0.75162 C -0.3908 -0.75764 -0.42257 -0.76389 -0.45451 -0.76782 C -0.46215 -0.76713 -0.46979 -0.76736 -0.47726 -0.76574 C -0.48542 -0.76389 -0.49427 -0.7544 -0.50156 -0.74954 C -0.52309 -0.73542 -0.54444 -0.72407 -0.56354 -0.70509 C -0.57031 -0.69028 -0.57205 -0.67338 -0.57569 -0.65671 C -0.57708 -0.65046 -0.57882 -0.64467 -0.58021 -0.63842 C -0.58177 -0.63102 -0.58333 -0.62361 -0.5849 -0.6162 C -0.58733 -0.54305 -0.58351 -0.46829 -0.57413 -0.39606 C -0.57309 -0.32083 -0.56996 -0.25023 -0.5651 -0.17569 C -0.56736 -0.15602 -0.57135 -0.13773 -0.57726 -0.11921 C -0.57865 -0.11504 -0.58055 -0.11134 -0.58177 -0.10717 C -0.58299 -0.10324 -0.5849 -0.09491 -0.5849 -0.09491 C -0.58594 -0.08472 -0.58785 -0.06458 -0.58785 -0.06458 " pathEditMode="relative" ptsTypes="ffffffffffffffffffffffffffffffffffffffffffffffffffffffffffA">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AD2D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Prediction/Hypothesis</a:t>
            </a:r>
            <a:endParaRPr lang="en-US" dirty="0"/>
          </a:p>
        </p:txBody>
      </p:sp>
      <p:sp>
        <p:nvSpPr>
          <p:cNvPr id="3" name="Content Placeholder 2"/>
          <p:cNvSpPr>
            <a:spLocks noGrp="1"/>
          </p:cNvSpPr>
          <p:nvPr>
            <p:ph idx="1"/>
          </p:nvPr>
        </p:nvSpPr>
        <p:spPr/>
        <p:txBody>
          <a:bodyPr/>
          <a:lstStyle/>
          <a:p>
            <a:pPr algn="ctr">
              <a:buNone/>
            </a:pPr>
            <a:r>
              <a:rPr lang="en-US" dirty="0" smtClean="0"/>
              <a:t>Our prediction was that the water and air rockets would go higher because the water inside the rocket would act as fuel but the air rockets only had the pressure of the air. The water and air combined would make the rocket go higher.</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Chart</a:t>
            </a:r>
            <a:endParaRPr lang="en-US" dirty="0"/>
          </a:p>
        </p:txBody>
      </p:sp>
      <p:graphicFrame>
        <p:nvGraphicFramePr>
          <p:cNvPr id="4" name="Content Placeholder 3"/>
          <p:cNvGraphicFramePr>
            <a:graphicFrameLocks noGrp="1"/>
          </p:cNvGraphicFramePr>
          <p:nvPr>
            <p:ph idx="1"/>
          </p:nvPr>
        </p:nvGraphicFramePr>
        <p:xfrm>
          <a:off x="457200" y="1609725"/>
          <a:ext cx="7239000" cy="48466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Compare/Contrast</a:t>
            </a:r>
            <a:endParaRPr lang="en-US" dirty="0"/>
          </a:p>
        </p:txBody>
      </p:sp>
      <p:sp>
        <p:nvSpPr>
          <p:cNvPr id="3" name="Content Placeholder 2"/>
          <p:cNvSpPr>
            <a:spLocks noGrp="1"/>
          </p:cNvSpPr>
          <p:nvPr>
            <p:ph idx="1"/>
          </p:nvPr>
        </p:nvSpPr>
        <p:spPr/>
        <p:txBody>
          <a:bodyPr/>
          <a:lstStyle/>
          <a:p>
            <a:pPr algn="ctr">
              <a:buNone/>
            </a:pPr>
            <a:r>
              <a:rPr lang="en-US" dirty="0" smtClean="0"/>
              <a:t>The things that were the same about both launches is that in both, the </a:t>
            </a:r>
            <a:r>
              <a:rPr lang="en-US" dirty="0" err="1" smtClean="0"/>
              <a:t>eggstronaut</a:t>
            </a:r>
            <a:r>
              <a:rPr lang="en-US" dirty="0" smtClean="0"/>
              <a:t> survived. We used 80 psi for both launches. Every groups water and air </a:t>
            </a:r>
            <a:r>
              <a:rPr lang="en-US" dirty="0" err="1" smtClean="0"/>
              <a:t>eggstronaut</a:t>
            </a:r>
            <a:r>
              <a:rPr lang="en-US" dirty="0" smtClean="0"/>
              <a:t> survived. The differences between the two launches is that our groups rockets were build differently each time we launched. The water and air launch for our group went higher than the air launches.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pPr>
              <a:buNone/>
            </a:pPr>
            <a:r>
              <a:rPr lang="en-US" dirty="0" smtClean="0">
                <a:solidFill>
                  <a:schemeClr val="bg1"/>
                </a:solidFill>
              </a:rPr>
              <a:t>Both launches were different because the water launch rockets all went higher than the air rockets. They all went higher because the air  launches didn`t have as much power. Our groups </a:t>
            </a:r>
            <a:r>
              <a:rPr lang="en-US" dirty="0" err="1" smtClean="0">
                <a:solidFill>
                  <a:schemeClr val="bg1"/>
                </a:solidFill>
              </a:rPr>
              <a:t>eggstronaut</a:t>
            </a:r>
            <a:r>
              <a:rPr lang="en-US" dirty="0" smtClean="0">
                <a:solidFill>
                  <a:schemeClr val="bg1"/>
                </a:solidFill>
              </a:rPr>
              <a:t> survived both launches. Our egg survived because  we put a lot of padding and bubble wrap. What we could have done differently is that we could have put more bubble wrap inside the capsule  to make sure that the </a:t>
            </a:r>
            <a:r>
              <a:rPr lang="en-US" dirty="0" err="1" smtClean="0">
                <a:solidFill>
                  <a:schemeClr val="bg1"/>
                </a:solidFill>
              </a:rPr>
              <a:t>eggstronaut</a:t>
            </a:r>
            <a:r>
              <a:rPr lang="en-US" dirty="0" smtClean="0">
                <a:solidFill>
                  <a:schemeClr val="bg1"/>
                </a:solidFill>
              </a:rPr>
              <a:t> would not crack.</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108</TotalTime>
  <Words>351</Words>
  <Application>Microsoft Office PowerPoint</Application>
  <PresentationFormat>On-screen Show (4:3)</PresentationFormat>
  <Paragraphs>42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The high flyers</vt:lpstr>
      <vt:lpstr>Rocket Jobs</vt:lpstr>
      <vt:lpstr>Scientific Method</vt:lpstr>
      <vt:lpstr>Rocket Procedure</vt:lpstr>
      <vt:lpstr>Materials Used</vt:lpstr>
      <vt:lpstr>Prediction/Hypothesis</vt:lpstr>
      <vt:lpstr>Data Chart</vt:lpstr>
      <vt:lpstr>Compare/Contrast</vt:lpstr>
      <vt:lpstr>Conclusion</vt:lpstr>
      <vt:lpstr>Slide 10</vt:lpstr>
      <vt:lpstr>Slide 11</vt:lpstr>
      <vt:lpstr>Slide 12</vt:lpstr>
      <vt:lpstr>Slide 13</vt:lpstr>
      <vt:lpstr>Slide 14</vt:lpstr>
      <vt:lpstr>Slide 15</vt:lpstr>
    </vt:vector>
  </TitlesOfParts>
  <Company>WTPS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high flyers</dc:title>
  <dc:creator>Cathy Boyle</dc:creator>
  <cp:lastModifiedBy>tbenson</cp:lastModifiedBy>
  <cp:revision>16</cp:revision>
  <dcterms:created xsi:type="dcterms:W3CDTF">2011-10-14T17:18:23Z</dcterms:created>
  <dcterms:modified xsi:type="dcterms:W3CDTF">2011-10-26T18:12:13Z</dcterms:modified>
</cp:coreProperties>
</file>